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93" r:id="rId14"/>
    <p:sldId id="291" r:id="rId15"/>
    <p:sldId id="274" r:id="rId16"/>
    <p:sldId id="286" r:id="rId17"/>
    <p:sldId id="267" r:id="rId18"/>
    <p:sldId id="268" r:id="rId19"/>
    <p:sldId id="269" r:id="rId20"/>
    <p:sldId id="285" r:id="rId21"/>
    <p:sldId id="284" r:id="rId22"/>
    <p:sldId id="270" r:id="rId23"/>
    <p:sldId id="279" r:id="rId24"/>
    <p:sldId id="278" r:id="rId25"/>
    <p:sldId id="271" r:id="rId26"/>
    <p:sldId id="280" r:id="rId27"/>
    <p:sldId id="272" r:id="rId28"/>
    <p:sldId id="276" r:id="rId29"/>
    <p:sldId id="273" r:id="rId30"/>
    <p:sldId id="277" r:id="rId31"/>
    <p:sldId id="282" r:id="rId32"/>
    <p:sldId id="292" r:id="rId33"/>
    <p:sldId id="287" r:id="rId34"/>
    <p:sldId id="288" r:id="rId35"/>
    <p:sldId id="281" r:id="rId36"/>
    <p:sldId id="283" r:id="rId37"/>
  </p:sldIdLst>
  <p:sldSz cx="12192000" cy="6858000"/>
  <p:notesSz cx="6858000" cy="9144000"/>
  <p:embeddedFontLst>
    <p:embeddedFont>
      <p:font typeface="210 옴니고딕OTF 020" panose="02020503020101020101" pitchFamily="18" charset="-127"/>
      <p:regular r:id="rId39"/>
    </p:embeddedFont>
    <p:embeddedFont>
      <p:font typeface="210 옴니고딕 020" panose="02020603020101020101" pitchFamily="18" charset="-127"/>
      <p:regular r:id="rId40"/>
    </p:embeddedFont>
    <p:embeddedFont>
      <p:font typeface="210 옴니고딕 030" panose="02020603020101020101" pitchFamily="18" charset="-127"/>
      <p:regular r:id="rId41"/>
    </p:embeddedFont>
    <p:embeddedFont>
      <p:font typeface="210 옴니고딕 040" panose="0202060302010102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774CCB7-63EF-4CDF-805F-4C0C1927095C}">
          <p14:sldIdLst>
            <p14:sldId id="256"/>
            <p14:sldId id="257"/>
            <p14:sldId id="258"/>
          </p14:sldIdLst>
        </p14:section>
        <p14:section name="매커니즘" id="{89B79B5F-8CBE-4587-B8B0-DFFE0AFB128A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Project" id="{91F2CB6B-F136-47FB-BE12-D598EDFF1893}">
          <p14:sldIdLst>
            <p14:sldId id="265"/>
            <p14:sldId id="266"/>
            <p14:sldId id="275"/>
            <p14:sldId id="293"/>
          </p14:sldIdLst>
        </p14:section>
        <p14:section name="동훈" id="{E811F48F-AF86-4AED-AD26-51B7D5FA125B}">
          <p14:sldIdLst>
            <p14:sldId id="291"/>
            <p14:sldId id="274"/>
            <p14:sldId id="286"/>
            <p14:sldId id="267"/>
            <p14:sldId id="268"/>
            <p14:sldId id="269"/>
            <p14:sldId id="285"/>
            <p14:sldId id="284"/>
          </p14:sldIdLst>
        </p14:section>
        <p14:section name="재욱" id="{D8B6E697-C9DB-4A96-91FB-CCE870D8A7CC}">
          <p14:sldIdLst>
            <p14:sldId id="270"/>
            <p14:sldId id="279"/>
            <p14:sldId id="278"/>
          </p14:sldIdLst>
        </p14:section>
        <p14:section name="선욱" id="{CD7B219A-A604-4872-B051-13E024B8B20A}">
          <p14:sldIdLst>
            <p14:sldId id="271"/>
            <p14:sldId id="280"/>
            <p14:sldId id="272"/>
          </p14:sldIdLst>
        </p14:section>
        <p14:section name="광일" id="{8D55C5F9-7218-46B2-82B7-E861A9425905}">
          <p14:sldIdLst>
            <p14:sldId id="276"/>
            <p14:sldId id="273"/>
            <p14:sldId id="277"/>
          </p14:sldIdLst>
        </p14:section>
        <p14:section name="현희" id="{82A29A9C-F970-4227-9498-D3EB2E3553F1}">
          <p14:sldIdLst/>
        </p14:section>
        <p14:section name="마무리" id="{6FC49C9B-0E7A-4CEF-9540-EB11A28E537A}">
          <p14:sldIdLst>
            <p14:sldId id="282"/>
            <p14:sldId id="292"/>
            <p14:sldId id="287"/>
            <p14:sldId id="288"/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  <a:srgbClr val="A1E2BE"/>
    <a:srgbClr val="A1E2F9"/>
    <a:srgbClr val="CAB3DC"/>
    <a:srgbClr val="E8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872" autoAdjust="0"/>
    <p:restoredTop sz="94660"/>
  </p:normalViewPr>
  <p:slideViewPr>
    <p:cSldViewPr snapToGrid="0">
      <p:cViewPr>
        <p:scale>
          <a:sx n="100" d="100"/>
          <a:sy n="100" d="100"/>
        </p:scale>
        <p:origin x="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7A9E9-6A02-4A82-B80D-DFF62D256FBF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46CD-B32D-4A7A-980A-541695944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0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82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535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5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61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2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46CD-B32D-4A7A-980A-5416959442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67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BB84A-ACBC-4D62-8A6A-7C0558F81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4E6F14-83B2-420E-AC8C-0B7FF19E0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67DCB-0FD2-4781-A69D-BF9C202B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AA55B-0AEA-48FA-AD5D-B4B8F46F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1F6960-40F2-4934-B0D0-5F4E019E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33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9D5F5-F39F-4217-8373-F6016919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E9543-2B43-4359-83FE-2AA1C67DE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946A7-50AE-4DFA-AB00-68B2CE20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30655-6869-4E61-8E49-BB7B9F8D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5395F-4745-44C4-8912-031A268F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64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89BA36-E6EF-4237-8CB3-E886857CB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369056-4005-4064-B6D2-2C270F41C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74B07A-EB8C-4E16-BD53-104ADD781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D5C19D-32DF-4057-BA02-70EB8FD4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DEC9A-9AAD-412E-AABE-EED50A13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6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56335-0DF4-4E5A-B725-6AA04819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2F0F8A-2F73-45F2-89E2-D71138901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7F3EB-E6F7-4701-9DFF-5A20E1CC4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8193CE-8CF8-4C03-BDC4-1461F0A0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29A9BD-33D0-4F20-9D2C-E6E3088FB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866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1D248-58C3-4027-8F22-C390AEA4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1A5CEA-77B9-4CDB-A47E-C807BDEE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9D7D3-C0FF-4E2E-B213-B60EC714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95A72-BF6F-4EA4-9FA9-D0C9A58AC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68FCE-A790-4C95-9025-AA7EDF0C5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55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48847-DF1C-4022-8DCC-DA5D6F8C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DACA83-A672-465E-8194-F00426F43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E3881-EFD7-4523-8655-CDE6E7EF0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282E06-C8E3-4A75-983C-A7E332CB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6CB0F6-ACC3-4B45-8FD9-807D2B16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D41203-D011-4FE5-943A-511D240E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22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4F6A2-892C-4248-8D56-B0FA69AC4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CB54E0-2231-4CF4-9A1D-714EECE4A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8FD52A-83E3-4D5F-A351-8B0AB62B1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728E53-E04E-473A-8D2E-E421BD4B5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7E5414-2A97-44AD-B02B-6D3E7F56D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53E1FA-752F-44AE-8F83-DBA168EDD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A230B8-5068-4640-A296-2EC60108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BA9EC1-307A-48E2-8310-ACDBAC6F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8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3EF3C-6474-4247-BBF3-C595BA13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0E356B-8C63-4470-8FC2-894E04EC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DC684E-2028-47F7-BE52-78D77029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4E8569-C5CA-4F6A-9B53-5B733983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94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EC1EB9-C4F1-4503-8398-A1BD30E96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F57D70-B01B-41EA-A448-350CE84C0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74C6A-35DE-489C-AB52-41A3F413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80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2CDE7-7BB6-4151-A74F-80496C28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A47886-180C-4211-A522-5DB02257C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DAD40C-99F4-49B1-9114-47E4D0DDC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9DEF3-1A16-494E-A2B9-EB484396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B50272-03D5-469F-9B96-7062AB0C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AD8F21-B440-48EF-9A2C-5CEEC251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45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3F74E-E427-4E0F-ACE4-97AC6237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4ACB94-F8DC-42D1-BF42-6BDB02237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53920C-EE59-400F-96DC-8B058A91A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DF1F63-3875-4436-9243-56579853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AF370D-0851-4262-A4DC-7ECBFB66E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7BDB9F-2319-4E7E-9929-DACF94B5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8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6D4632-8989-4954-BD74-204E88E9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866F6B-FCFE-4524-A07A-81EF02294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36F6E-DA76-42C8-BA0A-75659FC8A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56C82-0F99-45A2-8598-B33C39B1BDF2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DF67A-500C-4191-A46C-D103D0BD2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0C66FE-24A1-4B07-ABD7-441E4992B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4E60-5CD8-448B-B827-EDBC7E9E7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1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17E41-0317-4E25-B642-7250362B0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아자아자화이팅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B9B15D-7190-4D4A-A009-CE454940B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5126"/>
            <a:ext cx="9144000" cy="602673"/>
          </a:xfrm>
        </p:spPr>
        <p:txBody>
          <a:bodyPr/>
          <a:lstStyle/>
          <a:p>
            <a:pPr algn="r"/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19’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이동훈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김광일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박재욱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이현희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황선욱</a:t>
            </a:r>
          </a:p>
        </p:txBody>
      </p:sp>
    </p:spTree>
    <p:extLst>
      <p:ext uri="{BB962C8B-B14F-4D97-AF65-F5344CB8AC3E}">
        <p14:creationId xmlns:p14="http://schemas.microsoft.com/office/powerpoint/2010/main" val="371743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평행 사변형 40">
            <a:extLst>
              <a:ext uri="{FF2B5EF4-FFF2-40B4-BE49-F238E27FC236}">
                <a16:creationId xmlns:a16="http://schemas.microsoft.com/office/drawing/2014/main" id="{48C85C0C-0B5B-4807-A587-13C63E3A5CF6}"/>
              </a:ext>
            </a:extLst>
          </p:cNvPr>
          <p:cNvSpPr/>
          <p:nvPr/>
        </p:nvSpPr>
        <p:spPr>
          <a:xfrm>
            <a:off x="5355203" y="5723342"/>
            <a:ext cx="1761571" cy="206905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평행 사변형 41">
            <a:extLst>
              <a:ext uri="{FF2B5EF4-FFF2-40B4-BE49-F238E27FC236}">
                <a16:creationId xmlns:a16="http://schemas.microsoft.com/office/drawing/2014/main" id="{051CEB41-8D32-401E-88E1-A57FF79C5671}"/>
              </a:ext>
            </a:extLst>
          </p:cNvPr>
          <p:cNvSpPr/>
          <p:nvPr/>
        </p:nvSpPr>
        <p:spPr>
          <a:xfrm>
            <a:off x="8572226" y="5090472"/>
            <a:ext cx="2607862" cy="206905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82336-69B7-4054-A3B7-A57E049A9FC3}"/>
              </a:ext>
            </a:extLst>
          </p:cNvPr>
          <p:cNvSpPr txBox="1"/>
          <p:nvPr/>
        </p:nvSpPr>
        <p:spPr>
          <a:xfrm>
            <a:off x="8531879" y="4908897"/>
            <a:ext cx="268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그래픽 인터페이스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915B0-F83C-4638-B187-5A1FACADED29}"/>
              </a:ext>
            </a:extLst>
          </p:cNvPr>
          <p:cNvSpPr txBox="1"/>
          <p:nvPr/>
        </p:nvSpPr>
        <p:spPr>
          <a:xfrm>
            <a:off x="5332312" y="5528210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게임 사이클</a:t>
            </a:r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4209495C-982F-4FC4-AEC4-C95146071A73}"/>
              </a:ext>
            </a:extLst>
          </p:cNvPr>
          <p:cNvSpPr/>
          <p:nvPr/>
        </p:nvSpPr>
        <p:spPr>
          <a:xfrm>
            <a:off x="4691272" y="1042642"/>
            <a:ext cx="542438" cy="206905"/>
          </a:xfrm>
          <a:prstGeom prst="parallelogram">
            <a:avLst/>
          </a:prstGeom>
          <a:solidFill>
            <a:srgbClr val="C0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A91F6F1C-772D-40D3-8DE9-9E32D6EA5DF3}"/>
              </a:ext>
            </a:extLst>
          </p:cNvPr>
          <p:cNvSpPr/>
          <p:nvPr/>
        </p:nvSpPr>
        <p:spPr>
          <a:xfrm>
            <a:off x="9876157" y="3398734"/>
            <a:ext cx="995976" cy="206905"/>
          </a:xfrm>
          <a:prstGeom prst="parallelogram">
            <a:avLst/>
          </a:prstGeom>
          <a:solidFill>
            <a:srgbClr val="7030A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E5B35DB1-1EEA-4EB9-AE7C-5F0F46F26C82}"/>
              </a:ext>
            </a:extLst>
          </p:cNvPr>
          <p:cNvSpPr/>
          <p:nvPr/>
        </p:nvSpPr>
        <p:spPr>
          <a:xfrm>
            <a:off x="2304813" y="1457169"/>
            <a:ext cx="1320491" cy="206905"/>
          </a:xfrm>
          <a:prstGeom prst="parallelogram">
            <a:avLst/>
          </a:prstGeom>
          <a:solidFill>
            <a:srgbClr val="7030A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B3EEEBF8-530E-4A01-AF8C-008576D2AA64}"/>
              </a:ext>
            </a:extLst>
          </p:cNvPr>
          <p:cNvSpPr/>
          <p:nvPr/>
        </p:nvSpPr>
        <p:spPr>
          <a:xfrm>
            <a:off x="964035" y="2766218"/>
            <a:ext cx="787395" cy="206905"/>
          </a:xfrm>
          <a:prstGeom prst="parallelogram">
            <a:avLst/>
          </a:prstGeom>
          <a:solidFill>
            <a:srgbClr val="7030A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A07DD187-469B-4E3B-947E-CB085A8BE622}"/>
              </a:ext>
            </a:extLst>
          </p:cNvPr>
          <p:cNvSpPr/>
          <p:nvPr/>
        </p:nvSpPr>
        <p:spPr>
          <a:xfrm>
            <a:off x="3333683" y="5502906"/>
            <a:ext cx="961480" cy="206905"/>
          </a:xfrm>
          <a:prstGeom prst="parallelogram">
            <a:avLst/>
          </a:prstGeom>
          <a:solidFill>
            <a:srgbClr val="7030A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CD44B21D-4987-4A84-A450-A7E472369E44}"/>
              </a:ext>
            </a:extLst>
          </p:cNvPr>
          <p:cNvSpPr/>
          <p:nvPr/>
        </p:nvSpPr>
        <p:spPr>
          <a:xfrm>
            <a:off x="6991828" y="1170636"/>
            <a:ext cx="1384792" cy="206905"/>
          </a:xfrm>
          <a:prstGeom prst="parallelogram">
            <a:avLst/>
          </a:prstGeom>
          <a:solidFill>
            <a:srgbClr val="00B05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647CB0AB-2933-4B9B-A0B8-90155121FFB6}"/>
              </a:ext>
            </a:extLst>
          </p:cNvPr>
          <p:cNvSpPr/>
          <p:nvPr/>
        </p:nvSpPr>
        <p:spPr>
          <a:xfrm>
            <a:off x="9754653" y="1949103"/>
            <a:ext cx="542438" cy="206905"/>
          </a:xfrm>
          <a:prstGeom prst="parallelogram">
            <a:avLst/>
          </a:prstGeom>
          <a:solidFill>
            <a:srgbClr val="00B0F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E66174F9-1CA9-4E13-B941-2F209DAF85A7}"/>
              </a:ext>
            </a:extLst>
          </p:cNvPr>
          <p:cNvSpPr/>
          <p:nvPr/>
        </p:nvSpPr>
        <p:spPr>
          <a:xfrm>
            <a:off x="1208991" y="4295613"/>
            <a:ext cx="1341261" cy="221049"/>
          </a:xfrm>
          <a:prstGeom prst="parallelogram">
            <a:avLst/>
          </a:prstGeom>
          <a:solidFill>
            <a:srgbClr val="00B0F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51DC4E65-F6FA-45BD-A0DD-C163997E9453}"/>
              </a:ext>
            </a:extLst>
          </p:cNvPr>
          <p:cNvSpPr/>
          <p:nvPr/>
        </p:nvSpPr>
        <p:spPr>
          <a:xfrm>
            <a:off x="3660121" y="3088121"/>
            <a:ext cx="4871757" cy="636592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ABF0A8-6F3F-4146-AAD1-69E1C6312D4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D3A67-2638-4750-8432-B4E6A68A779A}"/>
              </a:ext>
            </a:extLst>
          </p:cNvPr>
          <p:cNvSpPr txBox="1"/>
          <p:nvPr/>
        </p:nvSpPr>
        <p:spPr>
          <a:xfrm>
            <a:off x="2269997" y="1237779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플레이어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06C34-1173-4AEC-B248-AFCBB490230A}"/>
              </a:ext>
            </a:extLst>
          </p:cNvPr>
          <p:cNvSpPr txBox="1"/>
          <p:nvPr/>
        </p:nvSpPr>
        <p:spPr>
          <a:xfrm>
            <a:off x="4691272" y="872668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13399-745D-49E8-9A78-24DF32CEE69B}"/>
              </a:ext>
            </a:extLst>
          </p:cNvPr>
          <p:cNvSpPr txBox="1"/>
          <p:nvPr/>
        </p:nvSpPr>
        <p:spPr>
          <a:xfrm>
            <a:off x="6986496" y="968927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미니게임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D78BB-B6FE-4D3A-AD7C-42C31C551970}"/>
              </a:ext>
            </a:extLst>
          </p:cNvPr>
          <p:cNvSpPr txBox="1"/>
          <p:nvPr/>
        </p:nvSpPr>
        <p:spPr>
          <a:xfrm>
            <a:off x="9754653" y="179646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28FF1-2EA8-49E7-AE08-1EA3276E10E4}"/>
              </a:ext>
            </a:extLst>
          </p:cNvPr>
          <p:cNvSpPr txBox="1"/>
          <p:nvPr/>
        </p:nvSpPr>
        <p:spPr>
          <a:xfrm>
            <a:off x="9876157" y="3198166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인트로</a:t>
            </a: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엔딩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C86896-DE95-492E-A013-5EF674BB4130}"/>
              </a:ext>
            </a:extLst>
          </p:cNvPr>
          <p:cNvSpPr txBox="1"/>
          <p:nvPr/>
        </p:nvSpPr>
        <p:spPr>
          <a:xfrm>
            <a:off x="964035" y="2600448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랜덤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EAA19-9A7F-48BF-9B97-6ECAC57A9A36}"/>
              </a:ext>
            </a:extLst>
          </p:cNvPr>
          <p:cNvSpPr txBox="1"/>
          <p:nvPr/>
        </p:nvSpPr>
        <p:spPr>
          <a:xfrm>
            <a:off x="3278113" y="5297377"/>
            <a:ext cx="108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입주민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20D78E-3D24-4C2D-9A15-EBDBE24E9B4C}"/>
              </a:ext>
            </a:extLst>
          </p:cNvPr>
          <p:cNvSpPr txBox="1"/>
          <p:nvPr/>
        </p:nvSpPr>
        <p:spPr>
          <a:xfrm>
            <a:off x="1131229" y="4138200"/>
            <a:ext cx="158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페스티벌</a:t>
            </a:r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5B20B7F7-C08B-493C-8757-10D4EEE771BD}"/>
              </a:ext>
            </a:extLst>
          </p:cNvPr>
          <p:cNvSpPr/>
          <p:nvPr/>
        </p:nvSpPr>
        <p:spPr>
          <a:xfrm>
            <a:off x="11011916" y="3380254"/>
            <a:ext cx="683766" cy="206905"/>
          </a:xfrm>
          <a:prstGeom prst="parallelogram">
            <a:avLst/>
          </a:prstGeom>
          <a:solidFill>
            <a:srgbClr val="00B0F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9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6369997" cy="391886"/>
          </a:xfrm>
          <a:prstGeom prst="parallelogram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분업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파일 분리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Github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10EE031-0353-4E6B-8102-009CA44D05D4}"/>
              </a:ext>
            </a:extLst>
          </p:cNvPr>
          <p:cNvGrpSpPr/>
          <p:nvPr/>
        </p:nvGrpSpPr>
        <p:grpSpPr>
          <a:xfrm>
            <a:off x="0" y="1884589"/>
            <a:ext cx="12192000" cy="4500691"/>
            <a:chOff x="838199" y="2216944"/>
            <a:chExt cx="9310997" cy="343716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FE97C6F-E382-43D1-AA0D-0DE8CB48D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415"/>
            <a:stretch/>
          </p:blipFill>
          <p:spPr>
            <a:xfrm>
              <a:off x="838199" y="2216944"/>
              <a:ext cx="2600325" cy="242411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05DE545-52EF-43F9-A7DD-8F9F615B3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279"/>
            <a:stretch/>
          </p:blipFill>
          <p:spPr>
            <a:xfrm>
              <a:off x="5593709" y="2216944"/>
              <a:ext cx="2400300" cy="242411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3786CF2-0A11-4E97-A429-DA0A6A061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036" r="24811"/>
            <a:stretch/>
          </p:blipFill>
          <p:spPr>
            <a:xfrm>
              <a:off x="3438524" y="2216944"/>
              <a:ext cx="1955160" cy="343716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9D90259-6D5B-4A94-9342-6EF3C8DC9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843" r="18545"/>
            <a:stretch/>
          </p:blipFill>
          <p:spPr>
            <a:xfrm>
              <a:off x="8194035" y="2216944"/>
              <a:ext cx="1955161" cy="3437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94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6369997" cy="391886"/>
          </a:xfrm>
          <a:prstGeom prst="parallelogram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분업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파일 분리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Github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0ED48-20A3-4074-83A5-82597D2B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690688"/>
            <a:ext cx="949642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7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6369997" cy="391886"/>
          </a:xfrm>
          <a:prstGeom prst="parallelogram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분업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파일 분리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Github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397F90-1703-49F6-89A3-A0CEB7F57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6" t="50655" r="70065" b="1801"/>
          <a:stretch/>
        </p:blipFill>
        <p:spPr>
          <a:xfrm>
            <a:off x="8791820" y="2159227"/>
            <a:ext cx="2838206" cy="334271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4ABB4B0-BC5B-408D-A7AB-FF9FB29F2E06}"/>
              </a:ext>
            </a:extLst>
          </p:cNvPr>
          <p:cNvGrpSpPr/>
          <p:nvPr/>
        </p:nvGrpSpPr>
        <p:grpSpPr>
          <a:xfrm>
            <a:off x="561974" y="1690688"/>
            <a:ext cx="4572001" cy="4936435"/>
            <a:chOff x="561974" y="1690688"/>
            <a:chExt cx="4572001" cy="49364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958A4B5-7FB4-4057-917F-F4C0DFC4F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917" r="38259"/>
            <a:stretch/>
          </p:blipFill>
          <p:spPr>
            <a:xfrm>
              <a:off x="561974" y="1690688"/>
              <a:ext cx="4572001" cy="4936435"/>
            </a:xfrm>
            <a:prstGeom prst="rect">
              <a:avLst/>
            </a:prstGeom>
          </p:spPr>
        </p:pic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89ABA2A6-E9C9-4FA1-84E5-457966C54169}"/>
                </a:ext>
              </a:extLst>
            </p:cNvPr>
            <p:cNvSpPr/>
            <p:nvPr/>
          </p:nvSpPr>
          <p:spPr>
            <a:xfrm>
              <a:off x="714618" y="4752975"/>
              <a:ext cx="2333382" cy="123825"/>
            </a:xfrm>
            <a:prstGeom prst="parallelogram">
              <a:avLst/>
            </a:prstGeom>
            <a:solidFill>
              <a:srgbClr val="00B0F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F3AE09E-799F-4DE4-9030-49A1AEAAC1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7" t="43182" r="51904" b="-1"/>
          <a:stretch/>
        </p:blipFill>
        <p:spPr>
          <a:xfrm>
            <a:off x="4023197" y="2627313"/>
            <a:ext cx="4686300" cy="28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8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38199F71-517D-47A7-874A-D117DCD506ED}"/>
              </a:ext>
            </a:extLst>
          </p:cNvPr>
          <p:cNvSpPr/>
          <p:nvPr/>
        </p:nvSpPr>
        <p:spPr>
          <a:xfrm>
            <a:off x="838200" y="928914"/>
            <a:ext cx="3204412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E6C7DC95-E556-48A2-BCD2-3FFB53B21D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사이클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9D14224-CA54-4B90-9EFF-7D73B775E499}"/>
              </a:ext>
            </a:extLst>
          </p:cNvPr>
          <p:cNvGrpSpPr/>
          <p:nvPr/>
        </p:nvGrpSpPr>
        <p:grpSpPr>
          <a:xfrm>
            <a:off x="2470484" y="2254477"/>
            <a:ext cx="8423776" cy="2910993"/>
            <a:chOff x="2614863" y="2298999"/>
            <a:chExt cx="6437340" cy="277407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9912B18-03A8-4179-B0EB-1D4F11C45DEA}"/>
                </a:ext>
              </a:extLst>
            </p:cNvPr>
            <p:cNvGrpSpPr/>
            <p:nvPr/>
          </p:nvGrpSpPr>
          <p:grpSpPr>
            <a:xfrm>
              <a:off x="3641557" y="2298999"/>
              <a:ext cx="5410646" cy="2774074"/>
              <a:chOff x="2213810" y="1817735"/>
              <a:chExt cx="5410646" cy="277407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F9DCAC-980C-4411-B368-DB21730BDFD2}"/>
                  </a:ext>
                </a:extLst>
              </p:cNvPr>
              <p:cNvSpPr txBox="1"/>
              <p:nvPr/>
            </p:nvSpPr>
            <p:spPr>
              <a:xfrm>
                <a:off x="2213810" y="1817735"/>
                <a:ext cx="3882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주사위 굴리기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E95B66E-CE53-4EC8-9274-7B0DB244EC8B}"/>
                  </a:ext>
                </a:extLst>
              </p:cNvPr>
              <p:cNvSpPr txBox="1"/>
              <p:nvPr/>
            </p:nvSpPr>
            <p:spPr>
              <a:xfrm>
                <a:off x="2213810" y="2294624"/>
                <a:ext cx="3882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플레이어 이동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E5DB628-BBFE-41F9-B505-B676E14B3D64}"/>
                  </a:ext>
                </a:extLst>
              </p:cNvPr>
              <p:cNvSpPr txBox="1"/>
              <p:nvPr/>
            </p:nvSpPr>
            <p:spPr>
              <a:xfrm>
                <a:off x="2213811" y="3111533"/>
                <a:ext cx="27111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도착 땅 확인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95BB105-8222-401D-96D9-AA42B95A6F21}"/>
                  </a:ext>
                </a:extLst>
              </p:cNvPr>
              <p:cNvSpPr txBox="1"/>
              <p:nvPr/>
            </p:nvSpPr>
            <p:spPr>
              <a:xfrm>
                <a:off x="2229853" y="3588420"/>
                <a:ext cx="3100583" cy="498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땅 사기 </a:t>
                </a:r>
                <a:r>
                  <a:rPr lang="en-US" altLang="ko-KR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/ </a:t>
                </a:r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통행료 지불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D024879-7BE6-4BE0-B791-F6133A71F6CD}"/>
                  </a:ext>
                </a:extLst>
              </p:cNvPr>
              <p:cNvSpPr txBox="1"/>
              <p:nvPr/>
            </p:nvSpPr>
            <p:spPr>
              <a:xfrm>
                <a:off x="2229853" y="4068589"/>
                <a:ext cx="44984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턴 종료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046BE4-3A47-4E00-8D44-7C2593CC12CA}"/>
                  </a:ext>
                </a:extLst>
              </p:cNvPr>
              <p:cNvSpPr txBox="1"/>
              <p:nvPr/>
            </p:nvSpPr>
            <p:spPr>
              <a:xfrm>
                <a:off x="5330436" y="3591535"/>
                <a:ext cx="22940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>
                    <a:latin typeface="210 옴니고딕OTF 020" panose="02020503020101020101" pitchFamily="18" charset="-127"/>
                    <a:ea typeface="210 옴니고딕OTF 020" panose="02020503020101020101" pitchFamily="18" charset="-127"/>
                  </a:rPr>
                  <a:t>특수타일 진행</a:t>
                </a:r>
                <a:endParaRPr lang="en-US" altLang="ko-KR" sz="2800">
                  <a:latin typeface="210 옴니고딕OTF 020" panose="02020503020101020101" pitchFamily="18" charset="-127"/>
                  <a:ea typeface="210 옴니고딕OTF 020" panose="02020503020101020101" pitchFamily="18" charset="-127"/>
                </a:endParaRPr>
              </a:p>
            </p:txBody>
          </p:sp>
        </p:grpSp>
        <p:sp>
          <p:nvSpPr>
            <p:cNvPr id="36" name="화살표: 아래쪽 35">
              <a:extLst>
                <a:ext uri="{FF2B5EF4-FFF2-40B4-BE49-F238E27FC236}">
                  <a16:creationId xmlns:a16="http://schemas.microsoft.com/office/drawing/2014/main" id="{83552006-ABBD-4EC8-8791-716E2FED18FF}"/>
                </a:ext>
              </a:extLst>
            </p:cNvPr>
            <p:cNvSpPr/>
            <p:nvPr/>
          </p:nvSpPr>
          <p:spPr>
            <a:xfrm>
              <a:off x="2614863" y="2298999"/>
              <a:ext cx="577516" cy="2712519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76656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6369997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ㅊ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사이클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메인 사이클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FA1CB3-17CE-4039-8A3F-DB62C1D1B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2571611"/>
            <a:ext cx="10748210" cy="295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1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6369997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사이클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메인 사이클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E063B2-84EB-4849-9781-E5677D880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95"/>
          <a:stretch/>
        </p:blipFill>
        <p:spPr>
          <a:xfrm>
            <a:off x="375993" y="1800225"/>
            <a:ext cx="6204788" cy="457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55F16A-C801-401A-BE57-F1CDC0175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44"/>
          <a:stretch/>
        </p:blipFill>
        <p:spPr>
          <a:xfrm>
            <a:off x="5491912" y="2131174"/>
            <a:ext cx="6204788" cy="424105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9FF9A5-AB90-4248-BAD3-261D17725F8A}"/>
              </a:ext>
            </a:extLst>
          </p:cNvPr>
          <p:cNvSpPr/>
          <p:nvPr/>
        </p:nvSpPr>
        <p:spPr>
          <a:xfrm>
            <a:off x="6096000" y="4776141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B1E26E-18A5-4192-A271-FAB2FF889394}"/>
              </a:ext>
            </a:extLst>
          </p:cNvPr>
          <p:cNvSpPr txBox="1"/>
          <p:nvPr/>
        </p:nvSpPr>
        <p:spPr>
          <a:xfrm>
            <a:off x="3305174" y="3962400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무인도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E7C02-4066-4595-8B1A-EA132F5B756D}"/>
              </a:ext>
            </a:extLst>
          </p:cNvPr>
          <p:cNvSpPr txBox="1"/>
          <p:nvPr/>
        </p:nvSpPr>
        <p:spPr>
          <a:xfrm>
            <a:off x="3305174" y="4855042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주사위 굴리기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F2DA0-400F-49AE-B489-F3FC3C7EB7FB}"/>
              </a:ext>
            </a:extLst>
          </p:cNvPr>
          <p:cNvSpPr txBox="1"/>
          <p:nvPr/>
        </p:nvSpPr>
        <p:spPr>
          <a:xfrm>
            <a:off x="8696730" y="3991729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210 옴니고딕OTF 020" panose="02020503020101020101" pitchFamily="18" charset="-127"/>
                <a:ea typeface="210 옴니고딕OTF 020" panose="02020503020101020101" pitchFamily="18" charset="-127"/>
              </a:rPr>
              <a:t>플레이어 이동</a:t>
            </a:r>
          </a:p>
        </p:txBody>
      </p:sp>
    </p:spTree>
    <p:extLst>
      <p:ext uri="{BB962C8B-B14F-4D97-AF65-F5344CB8AC3E}">
        <p14:creationId xmlns:p14="http://schemas.microsoft.com/office/powerpoint/2010/main" val="216354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5835787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사이클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 사이클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6F48AA-E024-4132-8148-255EF7D43805}"/>
              </a:ext>
            </a:extLst>
          </p:cNvPr>
          <p:cNvSpPr/>
          <p:nvPr/>
        </p:nvSpPr>
        <p:spPr>
          <a:xfrm>
            <a:off x="6915150" y="3356420"/>
            <a:ext cx="280035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9CC1A6-DF6D-467B-A9B7-EFF1CE36E622}"/>
              </a:ext>
            </a:extLst>
          </p:cNvPr>
          <p:cNvSpPr/>
          <p:nvPr/>
        </p:nvSpPr>
        <p:spPr>
          <a:xfrm>
            <a:off x="6915150" y="4876289"/>
            <a:ext cx="280035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1CF3F6-AFAC-4ED7-8A37-0DEC1D801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64"/>
          <a:stretch/>
        </p:blipFill>
        <p:spPr>
          <a:xfrm>
            <a:off x="188979" y="1563886"/>
            <a:ext cx="7134226" cy="19698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DBC7419-1AF2-4A8E-A95A-D4DC7D5FA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54" r="23136"/>
          <a:stretch/>
        </p:blipFill>
        <p:spPr>
          <a:xfrm>
            <a:off x="6422586" y="1862890"/>
            <a:ext cx="5483664" cy="49951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D3D40C-534C-4239-9C90-485B21E7416F}"/>
              </a:ext>
            </a:extLst>
          </p:cNvPr>
          <p:cNvSpPr/>
          <p:nvPr/>
        </p:nvSpPr>
        <p:spPr>
          <a:xfrm>
            <a:off x="937098" y="2904040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D2CDA4-245F-4F06-A2AC-87DBAFD15EE2}"/>
              </a:ext>
            </a:extLst>
          </p:cNvPr>
          <p:cNvSpPr/>
          <p:nvPr/>
        </p:nvSpPr>
        <p:spPr>
          <a:xfrm>
            <a:off x="7323205" y="2746237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BF2111-6BAA-469A-AB46-04B20EB9A4FE}"/>
              </a:ext>
            </a:extLst>
          </p:cNvPr>
          <p:cNvSpPr/>
          <p:nvPr/>
        </p:nvSpPr>
        <p:spPr>
          <a:xfrm>
            <a:off x="7346815" y="5575162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9252DD-ADC1-47E3-A6FD-E2BDF78B4521}"/>
              </a:ext>
            </a:extLst>
          </p:cNvPr>
          <p:cNvSpPr/>
          <p:nvPr/>
        </p:nvSpPr>
        <p:spPr>
          <a:xfrm>
            <a:off x="7346815" y="3607523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639635-62B1-4D79-97F1-C9B7CF4B5914}"/>
              </a:ext>
            </a:extLst>
          </p:cNvPr>
          <p:cNvSpPr/>
          <p:nvPr/>
        </p:nvSpPr>
        <p:spPr>
          <a:xfrm>
            <a:off x="7389323" y="4928851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1F6120-203B-4267-B1CC-BBD2736EC80B}"/>
              </a:ext>
            </a:extLst>
          </p:cNvPr>
          <p:cNvSpPr/>
          <p:nvPr/>
        </p:nvSpPr>
        <p:spPr>
          <a:xfrm>
            <a:off x="7389323" y="4266106"/>
            <a:ext cx="4737370" cy="157803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9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5835787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사이클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: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 사이클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72CAB-273A-4C5A-B984-E50D520A5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78"/>
          <a:stretch/>
        </p:blipFill>
        <p:spPr>
          <a:xfrm>
            <a:off x="417910" y="1936976"/>
            <a:ext cx="6410325" cy="4371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652AEC-8548-4273-96DC-62CE570C0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942" r="15304"/>
          <a:stretch/>
        </p:blipFill>
        <p:spPr>
          <a:xfrm>
            <a:off x="6096001" y="3840163"/>
            <a:ext cx="5429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0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3162301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그래픽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0134F-7102-4940-BEF5-9542D3541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80" y="1509713"/>
            <a:ext cx="8760239" cy="51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7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A331E12-D5D6-4D0F-85B0-77588A06473D}"/>
              </a:ext>
            </a:extLst>
          </p:cNvPr>
          <p:cNvSpPr/>
          <p:nvPr/>
        </p:nvSpPr>
        <p:spPr>
          <a:xfrm>
            <a:off x="838199" y="928914"/>
            <a:ext cx="1295401" cy="391886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A875E-15F2-4891-B207-C24E7481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프로젝트 목표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프로젝트 연구 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–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모두의 마블 및 부루마블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프로젝트 진행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설명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buFont typeface="+mj-lt"/>
              <a:buAutoNum type="romanUcPeriod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마무리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26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3162301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그래픽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B8B8A4-8479-47D6-AF26-F1CA0A2C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690688"/>
            <a:ext cx="82677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3162301" cy="391886"/>
          </a:xfrm>
          <a:prstGeom prst="parallelogram">
            <a:avLst/>
          </a:prstGeom>
          <a:solidFill>
            <a:srgbClr val="FFC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게임 그래픽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0134F-7102-4940-BEF5-9542D3541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9" y="2400058"/>
            <a:ext cx="5715002" cy="33418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EDB307-EB4D-4D1A-9DD3-1AF6C6F3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99" y="1292923"/>
            <a:ext cx="2819402" cy="23038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C3E7A9A-88B4-45A1-87BD-1C096A46223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616700" y="1523303"/>
            <a:ext cx="76200" cy="13468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CF26DC7-FB8C-45D6-92E7-99A4C620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690688"/>
            <a:ext cx="2762250" cy="4095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E5CE98A-A644-4B76-81D6-BA9ED5CCF021}"/>
              </a:ext>
            </a:extLst>
          </p:cNvPr>
          <p:cNvCxnSpPr>
            <a:cxnSpLocks/>
          </p:cNvCxnSpPr>
          <p:nvPr/>
        </p:nvCxnSpPr>
        <p:spPr>
          <a:xfrm>
            <a:off x="5054601" y="2060576"/>
            <a:ext cx="558799" cy="18406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7730071-8A94-417A-9906-526E5C7CF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102" y="5941786"/>
            <a:ext cx="6486525" cy="69532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AEA4C5B-EFB0-45A9-96C7-198FA4FD94FD}"/>
              </a:ext>
            </a:extLst>
          </p:cNvPr>
          <p:cNvCxnSpPr>
            <a:cxnSpLocks/>
          </p:cNvCxnSpPr>
          <p:nvPr/>
        </p:nvCxnSpPr>
        <p:spPr>
          <a:xfrm flipH="1" flipV="1">
            <a:off x="8026401" y="3759200"/>
            <a:ext cx="927100" cy="1982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D1577F9-C501-4B78-A6F9-EDBA9D9E2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86" y="2481646"/>
            <a:ext cx="4391028" cy="16481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15EED0-FD3F-4ECD-B3E2-5CAF9A0F513D}"/>
              </a:ext>
            </a:extLst>
          </p:cNvPr>
          <p:cNvCxnSpPr>
            <a:cxnSpLocks/>
          </p:cNvCxnSpPr>
          <p:nvPr/>
        </p:nvCxnSpPr>
        <p:spPr>
          <a:xfrm>
            <a:off x="3054350" y="2646363"/>
            <a:ext cx="2374901" cy="17478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C776AF99-DD0C-4E9B-9454-7F1B8603D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086" y="5842035"/>
            <a:ext cx="4112947" cy="69080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F55C2F6-4D4F-472E-B7EC-B275C1A339BD}"/>
              </a:ext>
            </a:extLst>
          </p:cNvPr>
          <p:cNvCxnSpPr>
            <a:cxnSpLocks/>
          </p:cNvCxnSpPr>
          <p:nvPr/>
        </p:nvCxnSpPr>
        <p:spPr>
          <a:xfrm flipV="1">
            <a:off x="2299494" y="4750541"/>
            <a:ext cx="2031206" cy="10394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81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200" y="928914"/>
            <a:ext cx="771526" cy="391886"/>
          </a:xfrm>
          <a:prstGeom prst="parallelogram">
            <a:avLst/>
          </a:prstGeom>
          <a:solidFill>
            <a:srgbClr val="E8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CC71CD-A667-4C1A-8612-B9F5460A6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879" b="58984"/>
          <a:stretch/>
        </p:blipFill>
        <p:spPr>
          <a:xfrm>
            <a:off x="752475" y="1989429"/>
            <a:ext cx="2247900" cy="3194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6C7739-B7AB-48F8-9465-CCFF51DA2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70"/>
          <a:stretch/>
        </p:blipFill>
        <p:spPr>
          <a:xfrm>
            <a:off x="3743325" y="1913229"/>
            <a:ext cx="7993808" cy="45034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558101-6020-408A-A44B-D1A7B0C1FAAE}"/>
              </a:ext>
            </a:extLst>
          </p:cNvPr>
          <p:cNvSpPr/>
          <p:nvPr/>
        </p:nvSpPr>
        <p:spPr>
          <a:xfrm>
            <a:off x="3581400" y="2828925"/>
            <a:ext cx="8286750" cy="24669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45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200" y="928914"/>
            <a:ext cx="771526" cy="391886"/>
          </a:xfrm>
          <a:prstGeom prst="parallelogram">
            <a:avLst/>
          </a:prstGeom>
          <a:solidFill>
            <a:srgbClr val="E8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C6190-605A-40E3-A6E0-25EBF7CF0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75" y="2529114"/>
            <a:ext cx="11086144" cy="39637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9F79C93-8E39-4128-84B2-FF4A714FA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38" y="1089044"/>
            <a:ext cx="6912333" cy="28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7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200" y="928914"/>
            <a:ext cx="771526" cy="391886"/>
          </a:xfrm>
          <a:prstGeom prst="parallelogram">
            <a:avLst/>
          </a:prstGeom>
          <a:solidFill>
            <a:srgbClr val="E8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97121-2C13-4C3F-BF26-D48FFCE4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528763"/>
            <a:ext cx="6324600" cy="50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6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7839076" cy="391886"/>
          </a:xfrm>
          <a:prstGeom prst="parallelogram">
            <a:avLst/>
          </a:prstGeom>
          <a:solidFill>
            <a:srgbClr val="CAB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플레이어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랜덤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오프닝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입주민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985347-CA98-4A8E-ACD9-EDC193F00231}"/>
              </a:ext>
            </a:extLst>
          </p:cNvPr>
          <p:cNvGrpSpPr/>
          <p:nvPr/>
        </p:nvGrpSpPr>
        <p:grpSpPr>
          <a:xfrm>
            <a:off x="571661" y="2055358"/>
            <a:ext cx="11620339" cy="3873728"/>
            <a:chOff x="571661" y="2304369"/>
            <a:chExt cx="11620339" cy="38737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E4F332-D3BE-4FFA-A48B-F72281EC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661" y="2390094"/>
              <a:ext cx="3915381" cy="262413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5C7DCAA-1C12-4B61-9A15-866890C71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8851" y="2304369"/>
              <a:ext cx="3137858" cy="224926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93F5E01-6641-49E4-9E58-E1B1D5D17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8518" y="2304369"/>
              <a:ext cx="4623482" cy="3873728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5009E1-874B-49B5-A6E4-AA890F48150B}"/>
              </a:ext>
            </a:extLst>
          </p:cNvPr>
          <p:cNvSpPr/>
          <p:nvPr/>
        </p:nvSpPr>
        <p:spPr>
          <a:xfrm>
            <a:off x="571661" y="3068410"/>
            <a:ext cx="3705064" cy="17825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84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61DCB4A-4331-4CCD-8AD1-9BC8B9AA5D11}"/>
              </a:ext>
            </a:extLst>
          </p:cNvPr>
          <p:cNvSpPr/>
          <p:nvPr/>
        </p:nvSpPr>
        <p:spPr>
          <a:xfrm>
            <a:off x="838199" y="928914"/>
            <a:ext cx="7839076" cy="391886"/>
          </a:xfrm>
          <a:prstGeom prst="parallelogram">
            <a:avLst/>
          </a:prstGeom>
          <a:solidFill>
            <a:srgbClr val="CAB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플레이어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랜덤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오프닝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입주민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82CF04-80DC-4AD4-812D-E3E828A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86190"/>
            <a:ext cx="4210050" cy="17473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B30120-6A35-452C-9CB4-4FBE9EFFB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429000"/>
            <a:ext cx="9192822" cy="32496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736ADE-672E-4514-959C-F4D1C12F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08" y="1405276"/>
            <a:ext cx="2372227" cy="23091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9ED3EAF-F5D3-4298-B00A-85662EA9F289}"/>
              </a:ext>
            </a:extLst>
          </p:cNvPr>
          <p:cNvSpPr/>
          <p:nvPr/>
        </p:nvSpPr>
        <p:spPr>
          <a:xfrm>
            <a:off x="409574" y="1686191"/>
            <a:ext cx="4362451" cy="17428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76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661DCB4A-4331-4CCD-8AD1-9BC8B9AA5D11}"/>
              </a:ext>
            </a:extLst>
          </p:cNvPr>
          <p:cNvSpPr/>
          <p:nvPr/>
        </p:nvSpPr>
        <p:spPr>
          <a:xfrm>
            <a:off x="838199" y="928914"/>
            <a:ext cx="7839076" cy="391886"/>
          </a:xfrm>
          <a:prstGeom prst="parallelogram">
            <a:avLst/>
          </a:prstGeom>
          <a:solidFill>
            <a:srgbClr val="CAB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플레이어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랜덤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오프닝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입주민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 </a:t>
            </a:r>
            <a:endParaRPr lang="ko-KR" altLang="en-US">
              <a:latin typeface="210 옴니고딕 040" panose="02020603020101020101" pitchFamily="18" charset="-127"/>
              <a:ea typeface="210 옴니고딕 040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BDEFA4-C95B-487A-88DF-774215F0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8" y="1390993"/>
            <a:ext cx="6120505" cy="40760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BCC59B-D7A2-4A30-80E4-CF7A5939F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884589"/>
            <a:ext cx="5601290" cy="49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3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4743451" cy="391886"/>
          </a:xfrm>
          <a:prstGeom prst="parallelogram">
            <a:avLst/>
          </a:prstGeom>
          <a:solidFill>
            <a:srgbClr val="A1E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돈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페스티벌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엔딩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BD00ED1-CFE1-496E-B1AF-474AEC4DAC5D}"/>
              </a:ext>
            </a:extLst>
          </p:cNvPr>
          <p:cNvGrpSpPr/>
          <p:nvPr/>
        </p:nvGrpSpPr>
        <p:grpSpPr>
          <a:xfrm>
            <a:off x="395955" y="2457901"/>
            <a:ext cx="11400090" cy="2752273"/>
            <a:chOff x="461960" y="2124526"/>
            <a:chExt cx="11400090" cy="275227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493D4B0-A3E3-4413-A8B3-B51424C11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960" y="2124526"/>
              <a:ext cx="6280049" cy="275227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81ED19-88C6-466F-B004-70027E19E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690" r="45839" b="83161"/>
            <a:stretch/>
          </p:blipFill>
          <p:spPr>
            <a:xfrm>
              <a:off x="6742009" y="2145096"/>
              <a:ext cx="5120041" cy="1355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671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4743451" cy="391886"/>
          </a:xfrm>
          <a:prstGeom prst="parallelogram">
            <a:avLst/>
          </a:prstGeom>
          <a:solidFill>
            <a:srgbClr val="A1E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돈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페스티벌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엔딩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79AA24-3D1F-4A1A-B72D-E5D801EE08EA}"/>
              </a:ext>
            </a:extLst>
          </p:cNvPr>
          <p:cNvGrpSpPr/>
          <p:nvPr/>
        </p:nvGrpSpPr>
        <p:grpSpPr>
          <a:xfrm>
            <a:off x="136634" y="2035175"/>
            <a:ext cx="12055366" cy="4457700"/>
            <a:chOff x="136634" y="2094026"/>
            <a:chExt cx="12055366" cy="44577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C7761B-B513-48A5-A7E6-1211EA06D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1" r="1420"/>
            <a:stretch/>
          </p:blipFill>
          <p:spPr>
            <a:xfrm>
              <a:off x="5581650" y="2094026"/>
              <a:ext cx="6610350" cy="44577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D218F46-A0D1-4278-A81E-4DDA6C5A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634" y="2094026"/>
              <a:ext cx="5445016" cy="4136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65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9FB4586-7B26-422C-9CA5-54105AEF520F}"/>
              </a:ext>
            </a:extLst>
          </p:cNvPr>
          <p:cNvSpPr/>
          <p:nvPr/>
        </p:nvSpPr>
        <p:spPr>
          <a:xfrm>
            <a:off x="838199" y="928914"/>
            <a:ext cx="3632201" cy="391886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A875E-15F2-4891-B207-C24E7481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590"/>
            <a:ext cx="10515600" cy="4678136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C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프로그래밍 전반적인 복습 차원에서의 모든 기능 사용하기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지뢰찾기 때의 부족했던 점들을 보완하기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보다 더 잘게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근본적인 모듈화 해보기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상수 사용하여 분업하는 데 불편함 없도록 하기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GitHub</a:t>
            </a: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를 통한 실시간 피드백 가능토록 하기</a:t>
            </a: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포인터와 짱친 맺기 </a:t>
            </a:r>
            <a:r>
              <a:rPr lang="en-US" altLang="ko-KR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^_^</a:t>
            </a:r>
          </a:p>
          <a:p>
            <a:pPr marL="571500" indent="-571500">
              <a:buFont typeface="+mj-lt"/>
              <a:buAutoNum type="arabicParenR"/>
            </a:pP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0" indent="0">
              <a:buNone/>
            </a:pPr>
            <a:endParaRPr lang="en-US" altLang="ko-KR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0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4743451" cy="391886"/>
          </a:xfrm>
          <a:prstGeom prst="parallelogram">
            <a:avLst/>
          </a:prstGeom>
          <a:solidFill>
            <a:srgbClr val="A1E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돈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페스티벌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,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엔딩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4AEDFC-2CBE-483C-9FAE-8D055E0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182" y="1726406"/>
            <a:ext cx="2567406" cy="13255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C0FF64-5A98-4FA5-818A-F7146BE78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3" y="1781174"/>
            <a:ext cx="5967073" cy="38233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3DCB45-04AE-48A6-9B6C-AA4D4B90C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956" y="2888603"/>
            <a:ext cx="5219700" cy="382334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D08DF7-1C4A-4EA7-B317-BED8D0B0C386}"/>
              </a:ext>
            </a:extLst>
          </p:cNvPr>
          <p:cNvSpPr/>
          <p:nvPr/>
        </p:nvSpPr>
        <p:spPr>
          <a:xfrm>
            <a:off x="371475" y="1543050"/>
            <a:ext cx="1276350" cy="472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56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2428875" cy="391886"/>
          </a:xfrm>
          <a:prstGeom prst="parallelogram">
            <a:avLst/>
          </a:prstGeom>
          <a:solidFill>
            <a:srgbClr val="A1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미니게임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4" y="2616743"/>
            <a:ext cx="4400551" cy="27328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37" y="1390650"/>
            <a:ext cx="4815591" cy="49430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36" y="1528407"/>
            <a:ext cx="8557014" cy="4653318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671512" y="1704768"/>
            <a:ext cx="10848975" cy="4314825"/>
            <a:chOff x="751656" y="1690688"/>
            <a:chExt cx="10848975" cy="4314825"/>
          </a:xfrm>
        </p:grpSpPr>
        <p:sp>
          <p:nvSpPr>
            <p:cNvPr id="17" name="직사각형 16"/>
            <p:cNvSpPr/>
            <p:nvPr/>
          </p:nvSpPr>
          <p:spPr>
            <a:xfrm>
              <a:off x="751656" y="1690688"/>
              <a:ext cx="10848975" cy="43148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C0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26532" y="3502484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ComponentBase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64989" y="3518174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RenderComponent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18856" y="2578851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TimeComponent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62534" y="4231479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AnimationComponent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486923" y="3492081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TriggerComponent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09695" y="2596977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InputComponent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87949" y="1850732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RollComponent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712148" y="4257370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CursorComponent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842534" y="5141163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TriggerComponent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054935" y="5141163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RenderComponent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88844" y="5141162"/>
              <a:ext cx="2616101" cy="528411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TimeComponent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>
              <a:stCxn id="20" idx="2"/>
            </p:cNvCxnSpPr>
            <p:nvPr/>
          </p:nvCxnSpPr>
          <p:spPr>
            <a:xfrm>
              <a:off x="4026907" y="3107262"/>
              <a:ext cx="1251728" cy="405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endCxn id="18" idx="0"/>
            </p:cNvCxnSpPr>
            <p:nvPr/>
          </p:nvCxnSpPr>
          <p:spPr>
            <a:xfrm>
              <a:off x="6134583" y="2401140"/>
              <a:ext cx="0" cy="1101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3" idx="2"/>
            </p:cNvCxnSpPr>
            <p:nvPr/>
          </p:nvCxnSpPr>
          <p:spPr>
            <a:xfrm flipH="1">
              <a:off x="7153275" y="3125388"/>
              <a:ext cx="964471" cy="392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8" idx="1"/>
            </p:cNvCxnSpPr>
            <p:nvPr/>
          </p:nvCxnSpPr>
          <p:spPr>
            <a:xfrm flipV="1">
              <a:off x="3781090" y="3766690"/>
              <a:ext cx="1045442" cy="10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21" idx="0"/>
            </p:cNvCxnSpPr>
            <p:nvPr/>
          </p:nvCxnSpPr>
          <p:spPr>
            <a:xfrm flipV="1">
              <a:off x="3970585" y="4030895"/>
              <a:ext cx="1096715" cy="2005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flipH="1" flipV="1">
              <a:off x="6712148" y="4041337"/>
              <a:ext cx="1298377" cy="200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2" idx="1"/>
              <a:endCxn id="18" idx="3"/>
            </p:cNvCxnSpPr>
            <p:nvPr/>
          </p:nvCxnSpPr>
          <p:spPr>
            <a:xfrm flipH="1">
              <a:off x="7442633" y="3756287"/>
              <a:ext cx="1044290" cy="10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25" idx="2"/>
            </p:cNvCxnSpPr>
            <p:nvPr/>
          </p:nvCxnSpPr>
          <p:spPr>
            <a:xfrm flipH="1" flipV="1">
              <a:off x="8020199" y="4785781"/>
              <a:ext cx="1133326" cy="355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27" idx="0"/>
              <a:endCxn id="21" idx="2"/>
            </p:cNvCxnSpPr>
            <p:nvPr/>
          </p:nvCxnSpPr>
          <p:spPr>
            <a:xfrm flipH="1" flipV="1">
              <a:off x="3970585" y="4759890"/>
              <a:ext cx="1392401" cy="381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28" idx="0"/>
              <a:endCxn id="21" idx="2"/>
            </p:cNvCxnSpPr>
            <p:nvPr/>
          </p:nvCxnSpPr>
          <p:spPr>
            <a:xfrm flipV="1">
              <a:off x="2396895" y="4759890"/>
              <a:ext cx="1573690" cy="3812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67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2428875" cy="391886"/>
          </a:xfrm>
          <a:prstGeom prst="parallelogram">
            <a:avLst/>
          </a:prstGeom>
          <a:solidFill>
            <a:srgbClr val="A1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미니게임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1" y="1846506"/>
            <a:ext cx="8646988" cy="48621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30" y="695585"/>
            <a:ext cx="4916557" cy="60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90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2428875" cy="391886"/>
          </a:xfrm>
          <a:prstGeom prst="parallelogram">
            <a:avLst/>
          </a:prstGeom>
          <a:solidFill>
            <a:srgbClr val="A1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미니게임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3" y="1884589"/>
            <a:ext cx="10813774" cy="41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76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354"/>
            <a:ext cx="6792273" cy="2057687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CDD67366-DE37-4B50-A077-213303446130}"/>
              </a:ext>
            </a:extLst>
          </p:cNvPr>
          <p:cNvSpPr/>
          <p:nvPr/>
        </p:nvSpPr>
        <p:spPr>
          <a:xfrm>
            <a:off x="838199" y="928914"/>
            <a:ext cx="2428875" cy="391886"/>
          </a:xfrm>
          <a:prstGeom prst="parallelogram">
            <a:avLst/>
          </a:prstGeom>
          <a:solidFill>
            <a:srgbClr val="A1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3B6017-7EDF-42CC-8E22-3141AAF934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미니게임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10" y="536713"/>
            <a:ext cx="5390325" cy="59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94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6A331E12-D5D6-4D0F-85B0-77588A06473D}"/>
              </a:ext>
            </a:extLst>
          </p:cNvPr>
          <p:cNvSpPr/>
          <p:nvPr/>
        </p:nvSpPr>
        <p:spPr>
          <a:xfrm>
            <a:off x="838198" y="928914"/>
            <a:ext cx="4838701" cy="391886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마무리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목표 확인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CFD32A4-6CC0-42C4-A4A8-89026E0A9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590"/>
            <a:ext cx="10515600" cy="4678136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en-US" altLang="ko-KR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C</a:t>
            </a: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프로그래밍 전반적인 복습 차원에서의 모든 기능 사용하기</a:t>
            </a: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지뢰찾기 때의 부족했던 점들을 보완하기</a:t>
            </a: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보다 더 잘게</a:t>
            </a:r>
            <a:r>
              <a:rPr lang="en-US" altLang="ko-KR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근본적인 모듈화 해보기</a:t>
            </a: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상수 사용하여 분업하는 데 불편함 없도록 하기</a:t>
            </a: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en-US" altLang="ko-KR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GitHub</a:t>
            </a: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를 통한 실시간 피드백 가능토록 하기</a:t>
            </a: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arabicParenR"/>
            </a:pPr>
            <a:r>
              <a:rPr lang="ko-KR" altLang="en-US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포인터와 짱친 맺기 </a:t>
            </a:r>
            <a:r>
              <a:rPr lang="en-US" altLang="ko-KR" strike="sngStrike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^_^</a:t>
            </a:r>
          </a:p>
          <a:p>
            <a:pPr marL="0" indent="0">
              <a:buNone/>
            </a:pPr>
            <a:endParaRPr lang="en-US" altLang="ko-KR" strike="sngStrike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33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F3DD55-5C32-4485-A0B4-2D02AEBA5ED9}"/>
              </a:ext>
            </a:extLst>
          </p:cNvPr>
          <p:cNvSpPr/>
          <p:nvPr/>
        </p:nvSpPr>
        <p:spPr>
          <a:xfrm>
            <a:off x="-419100" y="-152400"/>
            <a:ext cx="13230225" cy="7248525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꽃이(가) 표시된 사진&#10;&#10;자동 생성된 설명">
            <a:extLst>
              <a:ext uri="{FF2B5EF4-FFF2-40B4-BE49-F238E27FC236}">
                <a16:creationId xmlns:a16="http://schemas.microsoft.com/office/drawing/2014/main" id="{D38D30FE-45F3-42D5-8D36-6BC8F1DB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1551214"/>
            <a:ext cx="110013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D6FF496-915B-4735-BB18-65375318F90E}"/>
              </a:ext>
            </a:extLst>
          </p:cNvPr>
          <p:cNvSpPr/>
          <p:nvPr/>
        </p:nvSpPr>
        <p:spPr>
          <a:xfrm>
            <a:off x="838200" y="1004234"/>
            <a:ext cx="4871757" cy="318296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27BFB23-44ED-4242-9C70-09F6611F908E}"/>
              </a:ext>
            </a:extLst>
          </p:cNvPr>
          <p:cNvGrpSpPr/>
          <p:nvPr/>
        </p:nvGrpSpPr>
        <p:grpSpPr>
          <a:xfrm>
            <a:off x="7352331" y="4723002"/>
            <a:ext cx="3393965" cy="883023"/>
            <a:chOff x="7352331" y="4723002"/>
            <a:chExt cx="3393965" cy="883023"/>
          </a:xfrm>
        </p:grpSpPr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D664FF62-AA3C-4A10-B8BA-912A46FDC2DF}"/>
                </a:ext>
              </a:extLst>
            </p:cNvPr>
            <p:cNvSpPr/>
            <p:nvPr/>
          </p:nvSpPr>
          <p:spPr>
            <a:xfrm>
              <a:off x="7397300" y="4723002"/>
              <a:ext cx="2325540" cy="167780"/>
            </a:xfrm>
            <a:prstGeom prst="parallelogram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1856A6AF-E515-45FE-9F43-592EDDEB7720}"/>
                </a:ext>
              </a:extLst>
            </p:cNvPr>
            <p:cNvSpPr/>
            <p:nvPr/>
          </p:nvSpPr>
          <p:spPr>
            <a:xfrm>
              <a:off x="7352331" y="5438245"/>
              <a:ext cx="3393965" cy="167780"/>
            </a:xfrm>
            <a:prstGeom prst="parallelogram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pic>
        <p:nvPicPr>
          <p:cNvPr id="5" name="내용 개체 틀 4" descr="실내, 디스플레이, 테이블, 사진이(가) 표시된 사진&#10;&#10;자동 생성된 설명">
            <a:extLst>
              <a:ext uri="{FF2B5EF4-FFF2-40B4-BE49-F238E27FC236}">
                <a16:creationId xmlns:a16="http://schemas.microsoft.com/office/drawing/2014/main" id="{5EFCDE4E-D466-4080-B010-D9B333704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279"/>
            <a:ext cx="5533823" cy="37734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DE18DE-241C-42CB-BB1E-7044C465AEBD}"/>
              </a:ext>
            </a:extLst>
          </p:cNvPr>
          <p:cNvSpPr txBox="1"/>
          <p:nvPr/>
        </p:nvSpPr>
        <p:spPr>
          <a:xfrm>
            <a:off x="8108575" y="1983646"/>
            <a:ext cx="231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주사위 굴리기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EEA6F-4C41-4C30-B75B-0F4715C33C66}"/>
              </a:ext>
            </a:extLst>
          </p:cNvPr>
          <p:cNvSpPr txBox="1"/>
          <p:nvPr/>
        </p:nvSpPr>
        <p:spPr>
          <a:xfrm>
            <a:off x="7352332" y="2992774"/>
            <a:ext cx="38253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2 ~ 12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까지의 수</a:t>
            </a:r>
            <a:endParaRPr lang="en-US" altLang="ko-KR" sz="240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sz="240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3</a:t>
            </a: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번 연속 더블 시 무인도</a:t>
            </a:r>
            <a:endParaRPr lang="en-US" altLang="ko-KR" sz="240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2 ~ 10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까지의 수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2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번 연속 더블 시 무인도 </a:t>
            </a:r>
          </a:p>
        </p:txBody>
      </p:sp>
    </p:spTree>
    <p:extLst>
      <p:ext uri="{BB962C8B-B14F-4D97-AF65-F5344CB8AC3E}">
        <p14:creationId xmlns:p14="http://schemas.microsoft.com/office/powerpoint/2010/main" val="417614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D8CE0B87-0409-4227-8DA3-86A2A215C6C8}"/>
              </a:ext>
            </a:extLst>
          </p:cNvPr>
          <p:cNvSpPr/>
          <p:nvPr/>
        </p:nvSpPr>
        <p:spPr>
          <a:xfrm>
            <a:off x="838200" y="1004234"/>
            <a:ext cx="4871757" cy="318296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9E11471-772F-423D-8FF0-73EC3890E837}"/>
              </a:ext>
            </a:extLst>
          </p:cNvPr>
          <p:cNvGrpSpPr/>
          <p:nvPr/>
        </p:nvGrpSpPr>
        <p:grpSpPr>
          <a:xfrm>
            <a:off x="7072474" y="3593306"/>
            <a:ext cx="2709089" cy="2368764"/>
            <a:chOff x="7397300" y="4723002"/>
            <a:chExt cx="2709089" cy="2368764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3CE3DB38-65B1-4932-A720-5F3D7C19E62D}"/>
                </a:ext>
              </a:extLst>
            </p:cNvPr>
            <p:cNvSpPr/>
            <p:nvPr/>
          </p:nvSpPr>
          <p:spPr>
            <a:xfrm>
              <a:off x="7397300" y="4723002"/>
              <a:ext cx="2096693" cy="154091"/>
            </a:xfrm>
            <a:prstGeom prst="parallelogram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77BA074F-1204-4DD1-BEDD-0C6B91FC9061}"/>
                </a:ext>
              </a:extLst>
            </p:cNvPr>
            <p:cNvSpPr/>
            <p:nvPr/>
          </p:nvSpPr>
          <p:spPr>
            <a:xfrm>
              <a:off x="7461388" y="5855495"/>
              <a:ext cx="2611445" cy="154091"/>
            </a:xfrm>
            <a:prstGeom prst="parallelogram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>
              <a:extLst>
                <a:ext uri="{FF2B5EF4-FFF2-40B4-BE49-F238E27FC236}">
                  <a16:creationId xmlns:a16="http://schemas.microsoft.com/office/drawing/2014/main" id="{9B03265F-147F-4A9A-9765-1210BA9AE7B3}"/>
                </a:ext>
              </a:extLst>
            </p:cNvPr>
            <p:cNvSpPr/>
            <p:nvPr/>
          </p:nvSpPr>
          <p:spPr>
            <a:xfrm>
              <a:off x="7494944" y="6937675"/>
              <a:ext cx="2611445" cy="154091"/>
            </a:xfrm>
            <a:prstGeom prst="parallelogram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A1FE0CA-81B5-4D85-9B32-CD38FE2BE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9149"/>
            <a:ext cx="550074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20729F-EC84-45A2-9FF6-607AE9351057}"/>
              </a:ext>
            </a:extLst>
          </p:cNvPr>
          <p:cNvSpPr txBox="1"/>
          <p:nvPr/>
        </p:nvSpPr>
        <p:spPr>
          <a:xfrm>
            <a:off x="8108575" y="1983646"/>
            <a:ext cx="231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땅 구매하기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F2110-7EE6-40F9-9B5A-FABAA6FBD843}"/>
              </a:ext>
            </a:extLst>
          </p:cNvPr>
          <p:cNvSpPr txBox="1"/>
          <p:nvPr/>
        </p:nvSpPr>
        <p:spPr>
          <a:xfrm>
            <a:off x="7071919" y="2992774"/>
            <a:ext cx="43862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한 바퀴를 돌 때마다 살 수 있는 건물의 수 증가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3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개의 건물을 모두 보유할 경우 랜드마크 건설 가능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+ 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각 건물에 랜덤하게 입주하는 입주민 시스템 추가</a:t>
            </a:r>
          </a:p>
        </p:txBody>
      </p:sp>
    </p:spTree>
    <p:extLst>
      <p:ext uri="{BB962C8B-B14F-4D97-AF65-F5344CB8AC3E}">
        <p14:creationId xmlns:p14="http://schemas.microsoft.com/office/powerpoint/2010/main" val="158539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217564-C185-4CE4-A6A9-3BC6CE223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60234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4127B-A85C-42AF-9B53-723C1002519F}"/>
              </a:ext>
            </a:extLst>
          </p:cNvPr>
          <p:cNvSpPr txBox="1"/>
          <p:nvPr/>
        </p:nvSpPr>
        <p:spPr>
          <a:xfrm>
            <a:off x="8108575" y="1983646"/>
            <a:ext cx="231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이동 </a:t>
            </a:r>
            <a:r>
              <a:rPr lang="en-US" altLang="ko-KR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/ </a:t>
            </a:r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무인도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D417E-10D5-453E-B250-E7F1E2C1A8E8}"/>
              </a:ext>
            </a:extLst>
          </p:cNvPr>
          <p:cNvSpPr txBox="1"/>
          <p:nvPr/>
        </p:nvSpPr>
        <p:spPr>
          <a:xfrm>
            <a:off x="7071919" y="2992774"/>
            <a:ext cx="4386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주사위를 굴린 뒤 캐릭터가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한 칸씩 이동하는 모션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무인도에 도착 시 다음 한 턴은 쉬는 동작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55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4AA6BA45-778A-40C8-833B-A1627DC93064}"/>
              </a:ext>
            </a:extLst>
          </p:cNvPr>
          <p:cNvSpPr/>
          <p:nvPr/>
        </p:nvSpPr>
        <p:spPr>
          <a:xfrm>
            <a:off x="9503484" y="4331602"/>
            <a:ext cx="658362" cy="145395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6649E-ACAD-446E-BF9B-7C1A71693FFE}"/>
              </a:ext>
            </a:extLst>
          </p:cNvPr>
          <p:cNvSpPr txBox="1"/>
          <p:nvPr/>
        </p:nvSpPr>
        <p:spPr>
          <a:xfrm>
            <a:off x="7071919" y="2992774"/>
            <a:ext cx="43862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세계여행 도착 시 다음 턴에 원하는 곳으로 이동</a:t>
            </a:r>
            <a:endParaRPr lang="en-US" altLang="ko-KR" sz="2400">
              <a:solidFill>
                <a:schemeClr val="bg1">
                  <a:lumMod val="7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세계여행 도착 시 즉시 원하는 곳으로 이동</a:t>
            </a:r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ko-KR" altLang="en-US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8123BA80-AC3C-43B6-AF29-F45B377C22D0}"/>
              </a:ext>
            </a:extLst>
          </p:cNvPr>
          <p:cNvSpPr/>
          <p:nvPr/>
        </p:nvSpPr>
        <p:spPr>
          <a:xfrm>
            <a:off x="838200" y="1004234"/>
            <a:ext cx="4871757" cy="318296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pic>
        <p:nvPicPr>
          <p:cNvPr id="5" name="내용 개체 틀 4" descr="테이블, 실내, 책, 앉아있는이(가) 표시된 사진&#10;&#10;자동 생성된 설명">
            <a:extLst>
              <a:ext uri="{FF2B5EF4-FFF2-40B4-BE49-F238E27FC236}">
                <a16:creationId xmlns:a16="http://schemas.microsoft.com/office/drawing/2014/main" id="{3FA17C3D-9F15-455D-A001-CB85AFC27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5007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9552A8-7450-4C21-A827-C197A35D2626}"/>
              </a:ext>
            </a:extLst>
          </p:cNvPr>
          <p:cNvSpPr txBox="1"/>
          <p:nvPr/>
        </p:nvSpPr>
        <p:spPr>
          <a:xfrm>
            <a:off x="8108575" y="1983646"/>
            <a:ext cx="2312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세계여행</a:t>
            </a:r>
          </a:p>
        </p:txBody>
      </p:sp>
    </p:spTree>
    <p:extLst>
      <p:ext uri="{BB962C8B-B14F-4D97-AF65-F5344CB8AC3E}">
        <p14:creationId xmlns:p14="http://schemas.microsoft.com/office/powerpoint/2010/main" val="321076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3136485F-E5AB-4B4A-B36F-93F3DE745657}"/>
              </a:ext>
            </a:extLst>
          </p:cNvPr>
          <p:cNvSpPr/>
          <p:nvPr/>
        </p:nvSpPr>
        <p:spPr>
          <a:xfrm>
            <a:off x="8115358" y="4304772"/>
            <a:ext cx="2317615" cy="157060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                   </a:t>
            </a:r>
            <a:endParaRPr lang="ko-KR" altLang="en-US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2CCD1BB1-3B60-47EC-8C3C-23B7FF7ADC43}"/>
              </a:ext>
            </a:extLst>
          </p:cNvPr>
          <p:cNvSpPr/>
          <p:nvPr/>
        </p:nvSpPr>
        <p:spPr>
          <a:xfrm>
            <a:off x="838200" y="1004234"/>
            <a:ext cx="4871757" cy="318296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C86E83A-017A-4133-9CAA-EF0381F46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5007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C5699-C5C9-4872-A31B-0F3A23C12CBE}"/>
              </a:ext>
            </a:extLst>
          </p:cNvPr>
          <p:cNvSpPr txBox="1"/>
          <p:nvPr/>
        </p:nvSpPr>
        <p:spPr>
          <a:xfrm>
            <a:off x="7490010" y="1983646"/>
            <a:ext cx="355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올림픽 </a:t>
            </a:r>
            <a:r>
              <a:rPr lang="en-US" altLang="ko-KR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/ </a:t>
            </a:r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페스티벌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904FD-F318-495C-BD9F-16EE8AC0C346}"/>
              </a:ext>
            </a:extLst>
          </p:cNvPr>
          <p:cNvSpPr txBox="1"/>
          <p:nvPr/>
        </p:nvSpPr>
        <p:spPr>
          <a:xfrm>
            <a:off x="7071919" y="2992774"/>
            <a:ext cx="45183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올림픽</a:t>
            </a: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/</a:t>
            </a:r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페스티벌 타일에 도착 시 자신의 땅의 가치를 높임</a:t>
            </a:r>
            <a:endParaRPr lang="en-US" altLang="ko-KR" sz="2400">
              <a:solidFill>
                <a:schemeClr val="bg1">
                  <a:lumMod val="7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endParaRPr lang="en-US" altLang="ko-KR" sz="2400">
              <a:solidFill>
                <a:schemeClr val="bg1">
                  <a:lumMod val="7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랜덤한 자신의 땅의 가치를 높임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</a:p>
          <a:p>
            <a:endParaRPr lang="en-US" altLang="ko-KR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단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직전 페스티벌 개최지라면 배수를 두 배 하고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그렇지 않으면 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2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배로 설정한다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028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D92866F8-CBBB-45F1-9398-B3DD67BB1292}"/>
              </a:ext>
            </a:extLst>
          </p:cNvPr>
          <p:cNvSpPr/>
          <p:nvPr/>
        </p:nvSpPr>
        <p:spPr>
          <a:xfrm>
            <a:off x="9756871" y="4320585"/>
            <a:ext cx="658362" cy="145395"/>
          </a:xfrm>
          <a:prstGeom prst="parallelogram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14A8DB6-FF2A-4171-83DB-85247E46162C}"/>
              </a:ext>
            </a:extLst>
          </p:cNvPr>
          <p:cNvSpPr/>
          <p:nvPr/>
        </p:nvSpPr>
        <p:spPr>
          <a:xfrm>
            <a:off x="838200" y="1004234"/>
            <a:ext cx="4871757" cy="318296"/>
          </a:xfrm>
          <a:prstGeom prst="parallelogram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1C5589-8674-43BC-9AC1-D30A9689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프로젝트 </a:t>
            </a:r>
            <a:r>
              <a:rPr lang="en-US" altLang="ko-KR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– C-</a:t>
            </a:r>
            <a:r>
              <a:rPr lang="ko-KR" altLang="en-US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마블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C5699-C5C9-4872-A31B-0F3A23C12CBE}"/>
              </a:ext>
            </a:extLst>
          </p:cNvPr>
          <p:cNvSpPr txBox="1"/>
          <p:nvPr/>
        </p:nvSpPr>
        <p:spPr>
          <a:xfrm>
            <a:off x="7490010" y="1983646"/>
            <a:ext cx="355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미니게임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2865FBC-27A1-4BF5-B26B-BAECF4B7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7317"/>
            <a:ext cx="5441576" cy="47276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E765F-0739-4B3D-9A11-AE4E3565B4DB}"/>
              </a:ext>
            </a:extLst>
          </p:cNvPr>
          <p:cNvSpPr txBox="1"/>
          <p:nvPr/>
        </p:nvSpPr>
        <p:spPr>
          <a:xfrm>
            <a:off x="7071919" y="2992774"/>
            <a:ext cx="4386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미니게임을 </a:t>
            </a: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3</a:t>
            </a:r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회 진행</a:t>
            </a: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성공할 수록 상금은 커짐</a:t>
            </a:r>
            <a:r>
              <a:rPr lang="en-US" altLang="ko-KR" sz="2400">
                <a:solidFill>
                  <a:schemeClr val="bg1">
                    <a:lumMod val="7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</a:p>
          <a:p>
            <a:endParaRPr lang="en-US" altLang="ko-KR" sz="2400">
              <a:solidFill>
                <a:schemeClr val="bg1">
                  <a:lumMod val="7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준비된 미니게임 중 랜덤하게 실행하며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이길 때 마다 상금이 커진다</a:t>
            </a:r>
            <a:r>
              <a:rPr lang="en-US" altLang="ko-KR" sz="240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.</a:t>
            </a:r>
            <a:endParaRPr lang="ko-KR" altLang="en-US" sz="240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33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426</Words>
  <Application>Microsoft Office PowerPoint</Application>
  <PresentationFormat>와이드스크린</PresentationFormat>
  <Paragraphs>126</Paragraphs>
  <Slides>36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맑은 고딕</vt:lpstr>
      <vt:lpstr>210 옴니고딕 030</vt:lpstr>
      <vt:lpstr>210 옴니고딕 020</vt:lpstr>
      <vt:lpstr>210 옴니고딕 040</vt:lpstr>
      <vt:lpstr>210 옴니고딕OTF 020</vt:lpstr>
      <vt:lpstr>Arial</vt:lpstr>
      <vt:lpstr>Office 테마</vt:lpstr>
      <vt:lpstr>아자아자화이팅</vt:lpstr>
      <vt:lpstr>목차</vt:lpstr>
      <vt:lpstr>프로젝트 목표</vt:lpstr>
      <vt:lpstr>프로젝트 – C-마블</vt:lpstr>
      <vt:lpstr>프로젝트 – C-마블</vt:lpstr>
      <vt:lpstr>프로젝트 – C-마블</vt:lpstr>
      <vt:lpstr>프로젝트 – C-마블</vt:lpstr>
      <vt:lpstr>프로젝트 – C-마블</vt:lpstr>
      <vt:lpstr>프로젝트 – C-마블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 – 목표 확인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아자아자화이팅</dc:title>
  <dc:creator>Lee DongHoon</dc:creator>
  <cp:lastModifiedBy>Lee DongHoon</cp:lastModifiedBy>
  <cp:revision>100</cp:revision>
  <dcterms:created xsi:type="dcterms:W3CDTF">2019-12-11T04:55:52Z</dcterms:created>
  <dcterms:modified xsi:type="dcterms:W3CDTF">2019-12-13T05:21:52Z</dcterms:modified>
</cp:coreProperties>
</file>